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91" r:id="rId4"/>
    <p:sldId id="269" r:id="rId5"/>
    <p:sldId id="293" r:id="rId6"/>
    <p:sldId id="288" r:id="rId7"/>
    <p:sldId id="289" r:id="rId8"/>
    <p:sldId id="290" r:id="rId9"/>
    <p:sldId id="270" r:id="rId10"/>
    <p:sldId id="286" r:id="rId11"/>
    <p:sldId id="307" r:id="rId12"/>
    <p:sldId id="296" r:id="rId13"/>
    <p:sldId id="294" r:id="rId14"/>
    <p:sldId id="295" r:id="rId15"/>
    <p:sldId id="297" r:id="rId16"/>
    <p:sldId id="301" r:id="rId17"/>
    <p:sldId id="302" r:id="rId18"/>
    <p:sldId id="304" r:id="rId19"/>
    <p:sldId id="298" r:id="rId20"/>
    <p:sldId id="299" r:id="rId21"/>
    <p:sldId id="300" r:id="rId22"/>
    <p:sldId id="303" r:id="rId23"/>
    <p:sldId id="305" r:id="rId24"/>
    <p:sldId id="306" r:id="rId25"/>
    <p:sldId id="274" r:id="rId26"/>
    <p:sldId id="275" r:id="rId27"/>
  </p:sldIdLst>
  <p:sldSz cx="24384000" cy="13716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retendard Regular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Pretendard Light" panose="020B0600000101010101" charset="-127"/>
      <p:regular r:id="rId35"/>
    </p:embeddedFont>
    <p:embeddedFont>
      <p:font typeface="Pretendard ExtraBold" panose="020B0600000101010101" charset="-127"/>
      <p:bold r:id="rId36"/>
    </p:embeddedFont>
    <p:embeddedFont>
      <p:font typeface="Pretendard Medium" panose="020B0600000101010101" charset="-127"/>
      <p:bold r:id="rId37"/>
    </p:embeddedFont>
    <p:embeddedFont>
      <p:font typeface="Pretendard SemiBold" panose="020B0600000101010101" charset="-12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22" autoAdjust="0"/>
  </p:normalViewPr>
  <p:slideViewPr>
    <p:cSldViewPr>
      <p:cViewPr varScale="1">
        <p:scale>
          <a:sx n="41" d="100"/>
          <a:sy n="41" d="100"/>
        </p:scale>
        <p:origin x="734" y="-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6687800" y="9197975"/>
            <a:ext cx="9461500" cy="2146300"/>
          </a:xfrm>
          <a:prstGeom prst="rect">
            <a:avLst/>
          </a:prstGeom>
        </p:spPr>
        <p:txBody>
          <a:bodyPr lIns="0" tIns="27108" rIns="0" bIns="27108" rtlCol="0" anchor="ctr"/>
          <a:lstStyle/>
          <a:p>
            <a:pPr lvl="0">
              <a:lnSpc>
                <a:spcPct val="99600"/>
              </a:lnSpc>
            </a:pPr>
            <a:r>
              <a:rPr lang="ko-KR" altLang="en-US" sz="4400" b="0" i="0" u="none" strike="noStrike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발표일</a:t>
            </a:r>
            <a:r>
              <a:rPr lang="en-US" altLang="ko-KR" sz="4400" b="0" i="0" u="none" strike="noStrike" spc="21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en-US" altLang="ko-KR" sz="4400" b="0" i="0" u="none" strike="noStrike" spc="21" smtClean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25.11.26</a:t>
            </a:r>
          </a:p>
          <a:p>
            <a:pPr lvl="0">
              <a:lnSpc>
                <a:spcPct val="99600"/>
              </a:lnSpc>
            </a:pPr>
            <a:r>
              <a:rPr lang="ko-KR" altLang="en-US" sz="4400" b="0" i="0" u="none" strike="noStrike" spc="21" smtClean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과목</a:t>
            </a:r>
            <a:r>
              <a:rPr lang="en-US" altLang="ko-KR" sz="4400" b="0" i="0" u="none" strike="noStrike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ko-KR" altLang="en-US" sz="4400" b="0" i="0" u="none" strike="noStrike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네트워크 프로그래밍</a:t>
            </a:r>
            <a:endParaRPr lang="en-US" altLang="ko-KR" sz="4400" b="0" i="0" u="none" strike="noStrike" spc="21" dirty="0">
              <a:solidFill>
                <a:srgbClr val="3C3C3C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[06</a:t>
            </a: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]  </a:t>
            </a:r>
          </a:p>
          <a:p>
            <a:pPr lvl="0">
              <a:lnSpc>
                <a:spcPct val="99600"/>
              </a:lnSpc>
            </a:pP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팀장 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202311388 </a:t>
            </a:r>
            <a:r>
              <a:rPr lang="ko-KR" altLang="en-US" sz="4400" spc="21" dirty="0" err="1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김민상</a:t>
            </a:r>
            <a:endParaRPr lang="ko-KR" altLang="en-US" sz="4400" spc="21" dirty="0">
              <a:solidFill>
                <a:srgbClr val="3C3C3C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팀원 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202311383 </a:t>
            </a: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김경연</a:t>
            </a:r>
          </a:p>
          <a:p>
            <a:pPr lvl="0">
              <a:lnSpc>
                <a:spcPct val="99600"/>
              </a:lnSpc>
            </a:pP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팀원 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202210558 </a:t>
            </a:r>
            <a:r>
              <a:rPr lang="ko-KR" altLang="en-US" sz="4400" spc="21" dirty="0" err="1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박로사</a:t>
            </a:r>
            <a:endParaRPr lang="ko-KR" altLang="en-US" sz="4400" spc="21" dirty="0">
              <a:solidFill>
                <a:srgbClr val="3C3C3C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팀원 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202111081 </a:t>
            </a: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이영준</a:t>
            </a:r>
            <a:endParaRPr lang="en-US" altLang="ko-KR" sz="4400" b="0" i="0" u="none" strike="noStrike" spc="21" dirty="0">
              <a:solidFill>
                <a:srgbClr val="3C3C3C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endParaRPr lang="en-US" sz="2134" b="0" i="0" u="none" strike="noStrike" spc="21" dirty="0">
              <a:solidFill>
                <a:srgbClr val="3C3C3C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50800" y="3168650"/>
            <a:ext cx="24396700" cy="4343400"/>
          </a:xfrm>
          <a:prstGeom prst="rect">
            <a:avLst/>
          </a:prstGeom>
        </p:spPr>
        <p:txBody>
          <a:bodyPr lIns="0" tIns="163688" rIns="0" bIns="163688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12800" spc="-387" dirty="0">
                <a:solidFill>
                  <a:srgbClr val="538DD2"/>
                </a:solidFill>
                <a:ea typeface="Pretendard ExtraBold"/>
              </a:rPr>
              <a:t>서원대학교</a:t>
            </a:r>
            <a:endParaRPr lang="ko-KR" altLang="ko-KR" sz="12800" spc="-387" dirty="0">
              <a:solidFill>
                <a:srgbClr val="538DD2"/>
              </a:solidFill>
              <a:ea typeface="Pretendard Extra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2800" spc="-387" dirty="0">
                <a:solidFill>
                  <a:srgbClr val="3A3A3A"/>
                </a:solidFill>
                <a:ea typeface="Pretendard Regular"/>
              </a:rPr>
              <a:t>컴퓨터공학과 학생전용 </a:t>
            </a:r>
            <a:r>
              <a:rPr lang="en-US" altLang="ko-KR" sz="12800" b="1" i="1" spc="-387" dirty="0">
                <a:solidFill>
                  <a:srgbClr val="FF0000"/>
                </a:solidFill>
                <a:ea typeface="Pretendard Regular"/>
              </a:rPr>
              <a:t>LMS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12800" spc="-387" dirty="0">
                <a:solidFill>
                  <a:srgbClr val="3A3A3A"/>
                </a:solidFill>
                <a:ea typeface="Pretendard Regular"/>
              </a:rPr>
              <a:t>(Ti - campus)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648" y="3369129"/>
            <a:ext cx="21266207" cy="88043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043853" y="2592493"/>
            <a:ext cx="8364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https://github.com/SoooTak/2025-2-NP-teamProject.git</a:t>
            </a:r>
          </a:p>
        </p:txBody>
      </p:sp>
    </p:spTree>
    <p:extLst>
      <p:ext uri="{BB962C8B-B14F-4D97-AF65-F5344CB8AC3E}">
        <p14:creationId xmlns:p14="http://schemas.microsoft.com/office/powerpoint/2010/main" val="10851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34453" y="2568936"/>
            <a:ext cx="8364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https://github.com/SoooTak/2025-2-NP-teamProject.git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221" y="3244556"/>
            <a:ext cx="11538857" cy="97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1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로그인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2808055"/>
            <a:ext cx="16840200" cy="102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9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로그인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819400"/>
            <a:ext cx="16060938" cy="99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7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24852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로그인 후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–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강의실 홈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52" y="2895600"/>
            <a:ext cx="14401800" cy="96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과제 탭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844146"/>
            <a:ext cx="15163800" cy="101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6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과제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-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제출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00401"/>
            <a:ext cx="15760518" cy="105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과제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-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제출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819400"/>
            <a:ext cx="17526000" cy="997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과제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-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제출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170" y="2774313"/>
            <a:ext cx="16672959" cy="102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공지 탭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895600"/>
            <a:ext cx="14935200" cy="99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1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A43A-F718-F937-AE45-A44ACCBCE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1506BF-A7C3-3B7D-F607-0D1C5F9A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9289C47-0D3E-92DF-6C30-FA8DFAA91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48A934-33BD-A234-96EA-6107311A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0010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E7DF4EF9-AE97-8904-8D38-DABE1A355129}"/>
              </a:ext>
            </a:extLst>
          </p:cNvPr>
          <p:cNvSpPr txBox="1"/>
          <p:nvPr/>
        </p:nvSpPr>
        <p:spPr>
          <a:xfrm>
            <a:off x="2590800" y="1524000"/>
            <a:ext cx="5791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목차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BEB728C-E97B-A368-3F95-9B6736CA2C55}"/>
              </a:ext>
            </a:extLst>
          </p:cNvPr>
          <p:cNvGrpSpPr/>
          <p:nvPr/>
        </p:nvGrpSpPr>
        <p:grpSpPr>
          <a:xfrm>
            <a:off x="3595655" y="5059289"/>
            <a:ext cx="8395976" cy="5921375"/>
            <a:chOff x="2069776" y="5035550"/>
            <a:chExt cx="8395976" cy="592137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8E39221-3304-4ED0-7213-463587E42BDF}"/>
                </a:ext>
              </a:extLst>
            </p:cNvPr>
            <p:cNvGrpSpPr/>
            <p:nvPr/>
          </p:nvGrpSpPr>
          <p:grpSpPr>
            <a:xfrm>
              <a:off x="2069776" y="5035550"/>
              <a:ext cx="8395976" cy="673100"/>
              <a:chOff x="3924300" y="6210300"/>
              <a:chExt cx="6642100" cy="673100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2B37C764-BAD0-7129-4F89-FBFA0C3A9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3401B762-9647-83A7-C76E-4F3F41D948A5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6000" b="0" i="0" u="none" strike="noStrike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개요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55" name="TextBox 12">
                <a:extLst>
                  <a:ext uri="{FF2B5EF4-FFF2-40B4-BE49-F238E27FC236}">
                    <a16:creationId xmlns:a16="http://schemas.microsoft.com/office/drawing/2014/main" id="{C85A4B0B-9AD1-B6AA-AC43-AAD54EDBEDF2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i="0" u="none" strike="noStrike" spc="122" dirty="0">
                    <a:solidFill>
                      <a:srgbClr val="FFFFFF"/>
                    </a:solidFill>
                    <a:latin typeface="Pretendard Medium"/>
                  </a:rPr>
                  <a:t>01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5EC582C-36BC-DE55-4A11-2DDFEF5D7946}"/>
                </a:ext>
              </a:extLst>
            </p:cNvPr>
            <p:cNvGrpSpPr/>
            <p:nvPr/>
          </p:nvGrpSpPr>
          <p:grpSpPr>
            <a:xfrm>
              <a:off x="2069776" y="6777038"/>
              <a:ext cx="8395976" cy="673100"/>
              <a:chOff x="3924300" y="6210300"/>
              <a:chExt cx="6642100" cy="673100"/>
            </a:xfrm>
          </p:grpSpPr>
          <p:pic>
            <p:nvPicPr>
              <p:cNvPr id="59" name="Picture 10">
                <a:extLst>
                  <a:ext uri="{FF2B5EF4-FFF2-40B4-BE49-F238E27FC236}">
                    <a16:creationId xmlns:a16="http://schemas.microsoft.com/office/drawing/2014/main" id="{D96C06AF-ABAF-0AB4-53E8-B8F09054F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60" name="TextBox 11">
                <a:extLst>
                  <a:ext uri="{FF2B5EF4-FFF2-40B4-BE49-F238E27FC236}">
                    <a16:creationId xmlns:a16="http://schemas.microsoft.com/office/drawing/2014/main" id="{09B86C7A-4504-13F7-54FB-A2FF1CB34C94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6000" spc="-148" smtClean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진행상황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61" name="TextBox 12">
                <a:extLst>
                  <a:ext uri="{FF2B5EF4-FFF2-40B4-BE49-F238E27FC236}">
                    <a16:creationId xmlns:a16="http://schemas.microsoft.com/office/drawing/2014/main" id="{B3EC1332-EC93-B570-2844-1F0639E82DD1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i="0" u="none" strike="noStrike" spc="122" dirty="0">
                    <a:solidFill>
                      <a:srgbClr val="FFFFFF"/>
                    </a:solidFill>
                    <a:latin typeface="Pretendard Medium"/>
                  </a:rPr>
                  <a:t>02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4C88CCB-050B-91B4-4DE2-F4DF0A2E136F}"/>
                </a:ext>
              </a:extLst>
            </p:cNvPr>
            <p:cNvGrpSpPr/>
            <p:nvPr/>
          </p:nvGrpSpPr>
          <p:grpSpPr>
            <a:xfrm>
              <a:off x="2069776" y="8593137"/>
              <a:ext cx="8395976" cy="673100"/>
              <a:chOff x="3924300" y="6210300"/>
              <a:chExt cx="6642100" cy="673100"/>
            </a:xfrm>
          </p:grpSpPr>
          <p:pic>
            <p:nvPicPr>
              <p:cNvPr id="65" name="Picture 10">
                <a:extLst>
                  <a:ext uri="{FF2B5EF4-FFF2-40B4-BE49-F238E27FC236}">
                    <a16:creationId xmlns:a16="http://schemas.microsoft.com/office/drawing/2014/main" id="{BF6E4F6F-B405-EA0A-A2DC-54BC27F53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66" name="TextBox 11">
                <a:extLst>
                  <a:ext uri="{FF2B5EF4-FFF2-40B4-BE49-F238E27FC236}">
                    <a16:creationId xmlns:a16="http://schemas.microsoft.com/office/drawing/2014/main" id="{9FA8CC60-D46C-41C1-9D5B-C690BFE096E7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6000" spc="-148" smtClean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향후계획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67" name="TextBox 12">
                <a:extLst>
                  <a:ext uri="{FF2B5EF4-FFF2-40B4-BE49-F238E27FC236}">
                    <a16:creationId xmlns:a16="http://schemas.microsoft.com/office/drawing/2014/main" id="{AD5B5EC2-111D-6028-D4F4-E8FA47E9025F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i="0" u="none" strike="noStrike" spc="122" dirty="0">
                    <a:solidFill>
                      <a:srgbClr val="FFFFFF"/>
                    </a:solidFill>
                    <a:latin typeface="Pretendard Medium"/>
                  </a:rPr>
                  <a:t>03</a:t>
                </a:r>
              </a:p>
            </p:txBody>
          </p:sp>
        </p:grpSp>
        <p:sp>
          <p:nvSpPr>
            <p:cNvPr id="99" name="TextBox 12">
              <a:extLst>
                <a:ext uri="{FF2B5EF4-FFF2-40B4-BE49-F238E27FC236}">
                  <a16:creationId xmlns:a16="http://schemas.microsoft.com/office/drawing/2014/main" id="{E0E5AC2D-07C9-5F4D-D442-DB5124897F1A}"/>
                </a:ext>
              </a:extLst>
            </p:cNvPr>
            <p:cNvSpPr txBox="1"/>
            <p:nvPr/>
          </p:nvSpPr>
          <p:spPr>
            <a:xfrm>
              <a:off x="2374792" y="10525125"/>
              <a:ext cx="722407" cy="431800"/>
            </a:xfrm>
            <a:prstGeom prst="rect">
              <a:avLst/>
            </a:prstGeom>
          </p:spPr>
          <p:txBody>
            <a:bodyPr lIns="0" tIns="31011" rIns="0" bIns="31011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" sz="2441" b="1" i="0" u="none" strike="noStrike" spc="122" dirty="0">
                  <a:solidFill>
                    <a:srgbClr val="FFFFFF"/>
                  </a:solidFill>
                  <a:latin typeface="Pretendard Medium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663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강의 영상 탭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174" y="2807142"/>
            <a:ext cx="15323156" cy="102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4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채팅 탭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68010"/>
            <a:ext cx="15087600" cy="100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채팅 </a:t>
            </a:r>
            <a:r>
              <a:rPr lang="en-US" altLang="ko-KR" sz="4800" b="1" spc="-404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학생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-&gt;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교수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3132257"/>
            <a:ext cx="14554200" cy="97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61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채팅 </a:t>
            </a:r>
            <a:r>
              <a:rPr lang="en-US" altLang="ko-KR" sz="4800" b="1" spc="-404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교수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-&gt;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학생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649" y="3015996"/>
            <a:ext cx="15028002" cy="100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1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937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5181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b="1" spc="-404" smtClean="0">
                <a:solidFill>
                  <a:srgbClr val="3A3A3A"/>
                </a:solidFill>
                <a:latin typeface="Pretendard SemiBold"/>
              </a:rPr>
              <a:t>진행상황</a:t>
            </a:r>
            <a:endParaRPr lang="en" sz="8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44552" y="1406525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채팅 </a:t>
            </a:r>
            <a:r>
              <a:rPr lang="en-US" altLang="ko-KR" sz="4800" b="1" spc="-404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교수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-&gt;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학생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264" y="2895600"/>
            <a:ext cx="18620975" cy="97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06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76DC-D5BA-8A16-1298-769B53F5D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756FED-4B79-B0C4-0917-6BE59738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E6861F-37B3-9E9C-AB2B-BED3CD424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1B25A23-DDE7-A74A-9BD4-9150D17C76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0010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FF601C34-AE84-AEE7-E010-F67ABD0FEECC}"/>
              </a:ext>
            </a:extLst>
          </p:cNvPr>
          <p:cNvSpPr txBox="1"/>
          <p:nvPr/>
        </p:nvSpPr>
        <p:spPr>
          <a:xfrm>
            <a:off x="1981200" y="1295400"/>
            <a:ext cx="10515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i="0" u="none" strike="noStrike" spc="-404" smtClean="0">
                <a:solidFill>
                  <a:srgbClr val="3A3A3A"/>
                </a:solidFill>
                <a:latin typeface="Pretendard SemiBold"/>
              </a:rPr>
              <a:t>향후계</a:t>
            </a:r>
            <a:r>
              <a:rPr lang="ko-KR" altLang="en-US" sz="10103" b="1" i="0" u="none" strike="noStrike" spc="-404" smtClean="0">
                <a:solidFill>
                  <a:srgbClr val="3A3A3A"/>
                </a:solidFill>
                <a:latin typeface="Pretendard SemiBold"/>
              </a:rPr>
              <a:t>획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78332CB-29BA-3E7A-5029-DB326A27B8FE}"/>
              </a:ext>
            </a:extLst>
          </p:cNvPr>
          <p:cNvSpPr txBox="1"/>
          <p:nvPr/>
        </p:nvSpPr>
        <p:spPr>
          <a:xfrm>
            <a:off x="3581400" y="4267200"/>
            <a:ext cx="18732500" cy="990600"/>
          </a:xfrm>
          <a:prstGeom prst="rect">
            <a:avLst/>
          </a:prstGeom>
        </p:spPr>
        <p:txBody>
          <a:bodyPr rtlCol="0" anchor="t"/>
          <a:lstStyle/>
          <a:p>
            <a:pPr marL="685800" indent="-685800">
              <a:lnSpc>
                <a:spcPct val="131970"/>
              </a:lnSpc>
              <a:buFontTx/>
              <a:buChar char="-"/>
            </a:pP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강의 영상 재생 구현</a:t>
            </a: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685800" indent="-685800">
              <a:lnSpc>
                <a:spcPct val="131970"/>
              </a:lnSpc>
              <a:buFontTx/>
              <a:buChar char="-"/>
            </a:pP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세부 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UI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수정</a:t>
            </a: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685800" indent="-685800">
              <a:lnSpc>
                <a:spcPct val="131970"/>
              </a:lnSpc>
              <a:buFontTx/>
              <a:buChar char="-"/>
            </a:pP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과제 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/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공지 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/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영상 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crud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</a:t>
            </a:r>
            <a:endParaRPr lang="ko-KR" altLang="en-US" sz="5400" spc="-85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131970"/>
              </a:lnSpc>
            </a:pP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685800" lvl="0" indent="-685800">
              <a:lnSpc>
                <a:spcPct val="131970"/>
              </a:lnSpc>
              <a:buFontTx/>
              <a:buChar char="-"/>
            </a:pPr>
            <a:endParaRPr lang="ko-KR" altLang="en-US" sz="5400" spc="-85" dirty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E04E7A7C-57C2-1EDB-E83E-BB8BDAA1991B}"/>
              </a:ext>
            </a:extLst>
          </p:cNvPr>
          <p:cNvSpPr txBox="1"/>
          <p:nvPr/>
        </p:nvSpPr>
        <p:spPr>
          <a:xfrm>
            <a:off x="2800350" y="9829799"/>
            <a:ext cx="18732500" cy="990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1970"/>
              </a:lnSpc>
            </a:pPr>
            <a:endParaRPr lang="ko-KR" altLang="en-US" sz="5400" spc="-85" dirty="0">
              <a:solidFill>
                <a:srgbClr val="000000">
                  <a:alpha val="74902"/>
                </a:srgbClr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379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1CD0F-B29F-749E-1A46-DD5AD1715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28C777-31C1-B519-3BE0-9D288CBF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07743B-7077-AA2D-B55B-F933EC7A9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80C0D2E-C945-8BC9-F59F-D7135D3DCF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69756DD2-5894-DDBB-4A83-10D099956184}"/>
              </a:ext>
            </a:extLst>
          </p:cNvPr>
          <p:cNvSpPr txBox="1"/>
          <p:nvPr/>
        </p:nvSpPr>
        <p:spPr>
          <a:xfrm>
            <a:off x="2216150" y="5562600"/>
            <a:ext cx="19939000" cy="4146550"/>
          </a:xfrm>
          <a:prstGeom prst="rect">
            <a:avLst/>
          </a:prstGeom>
        </p:spPr>
        <p:txBody>
          <a:bodyPr lIns="0" tIns="163688" rIns="0" bIns="163688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5000" b="1" spc="-387" dirty="0">
                <a:solidFill>
                  <a:srgbClr val="3A3A3A"/>
                </a:solidFill>
                <a:ea typeface="Pretendard Regular"/>
              </a:rPr>
              <a:t>Thank you</a:t>
            </a:r>
          </a:p>
          <a:p>
            <a:pPr algn="ctr">
              <a:lnSpc>
                <a:spcPct val="99600"/>
              </a:lnSpc>
            </a:pPr>
            <a:r>
              <a:rPr lang="en-US" altLang="ko-KR" sz="12800" spc="-387" dirty="0">
                <a:solidFill>
                  <a:srgbClr val="538DD2"/>
                </a:solidFill>
                <a:ea typeface="Pretendard ExtraBold"/>
              </a:rPr>
              <a:t>Q / A</a:t>
            </a:r>
            <a:endParaRPr lang="ko-KR" altLang="ko-KR" sz="12800" spc="-387" dirty="0">
              <a:solidFill>
                <a:srgbClr val="538DD2"/>
              </a:solidFill>
              <a:ea typeface="Pretendard ExtraBold"/>
            </a:endParaRPr>
          </a:p>
          <a:p>
            <a:pPr lvl="0" algn="ctr">
              <a:lnSpc>
                <a:spcPct val="99600"/>
              </a:lnSpc>
            </a:pPr>
            <a:endParaRPr lang="en-US" altLang="ko-KR" sz="12800" spc="-387" dirty="0">
              <a:solidFill>
                <a:srgbClr val="3A3A3A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1017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889A-2875-CF3A-5404-B4B1E27E1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41D593-2A17-5719-4D87-88DAAF57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06FCA5-F194-B2C1-AFE0-98121227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734E56E-CE25-DEFF-5BC0-CC3E561AA7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397F7452-A044-7CE3-F727-765658A0F68B}"/>
              </a:ext>
            </a:extLst>
          </p:cNvPr>
          <p:cNvSpPr txBox="1"/>
          <p:nvPr/>
        </p:nvSpPr>
        <p:spPr>
          <a:xfrm>
            <a:off x="1981200" y="1295400"/>
            <a:ext cx="82169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smtClean="0">
                <a:solidFill>
                  <a:srgbClr val="3A3A3A"/>
                </a:solidFill>
                <a:latin typeface="Pretendard SemiBold"/>
              </a:rPr>
              <a:t>개요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25880" y="3467100"/>
            <a:ext cx="21770340" cy="803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&lt;</a:t>
            </a:r>
            <a:r>
              <a:rPr lang="ko-KR" altLang="en-US" sz="6000" dirty="0">
                <a:latin typeface="Pretendard Medium" panose="020B0600000101010101" charset="-127"/>
                <a:ea typeface="Pretendard Medium" panose="020B0600000101010101" charset="-127"/>
              </a:rPr>
              <a:t>주제 </a:t>
            </a: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ko-KR" altLang="en-US" sz="6000" dirty="0">
                <a:latin typeface="Pretendard Medium" panose="020B0600000101010101" charset="-127"/>
                <a:ea typeface="Pretendard Medium" panose="020B0600000101010101" charset="-127"/>
              </a:rPr>
              <a:t>컴퓨터공학과 학생전용 </a:t>
            </a: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LMS&gt;</a:t>
            </a:r>
          </a:p>
          <a:p>
            <a:pPr>
              <a:lnSpc>
                <a:spcPct val="150000"/>
              </a:lnSpc>
            </a:pPr>
            <a:r>
              <a:rPr lang="en-US" altLang="ko-KR" sz="35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4000" dirty="0"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4000" dirty="0">
                <a:latin typeface="Pretendard Medium" panose="020B0600000101010101" charset="-127"/>
                <a:ea typeface="Pretendard Medium" panose="020B0600000101010101" charset="-127"/>
              </a:rPr>
              <a:t>교수와 학생 간 학습 활동</a:t>
            </a:r>
            <a:r>
              <a:rPr lang="en-US" altLang="ko-KR" sz="4000" dirty="0"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4000" dirty="0">
                <a:latin typeface="Pretendard Medium" panose="020B0600000101010101" charset="-127"/>
                <a:ea typeface="Pretendard Medium" panose="020B0600000101010101" charset="-127"/>
              </a:rPr>
              <a:t>과제 · 강의 영상 · 채팅 등</a:t>
            </a:r>
            <a:r>
              <a:rPr lang="en-US" altLang="ko-KR" sz="4000" dirty="0"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4000" dirty="0">
                <a:latin typeface="Pretendard Medium" panose="020B0600000101010101" charset="-127"/>
                <a:ea typeface="Pretendard Medium" panose="020B0600000101010101" charset="-127"/>
              </a:rPr>
              <a:t>을 관리하는 </a:t>
            </a:r>
            <a:r>
              <a:rPr lang="en-US" altLang="ko-KR" sz="4000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C/S </a:t>
            </a:r>
            <a:r>
              <a:rPr lang="ko-KR" altLang="en-US" sz="4000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구조기반 데스크톱 학습관리 프로그램</a:t>
            </a:r>
          </a:p>
          <a:p>
            <a:pPr>
              <a:lnSpc>
                <a:spcPct val="150000"/>
              </a:lnSpc>
            </a:pPr>
            <a:endParaRPr lang="en-US" altLang="ko-KR" sz="40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&lt;</a:t>
            </a:r>
            <a:r>
              <a:rPr lang="ko-KR" altLang="en-US" sz="6000" dirty="0">
                <a:latin typeface="Pretendard Medium" panose="020B0600000101010101" charset="-127"/>
                <a:ea typeface="Pretendard Medium" panose="020B0600000101010101" charset="-127"/>
              </a:rPr>
              <a:t>기대효과</a:t>
            </a: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교수와 학생 간의 의사소통 효율 증가</a:t>
            </a:r>
            <a:endParaRPr lang="en-US" altLang="ko-KR" sz="50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과제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강의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공지사항을 한 곳에서 통합 관리하여 편의성 향상</a:t>
            </a:r>
            <a:endParaRPr lang="en-US" altLang="ko-KR" sz="50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향후 성적 관리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출석 체크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통계 분석 까지 확장 가능</a:t>
            </a:r>
            <a:endParaRPr lang="en-US" altLang="ko-KR" sz="50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5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CF4BC-1801-05F1-E26E-F2824F8F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774173-7425-1F4A-CCC1-BD2CB643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DEBE04-04E6-B68E-A1B7-EDA147FD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17C1C9-EFD6-0449-C4E4-19225FBD83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EFF946D-DEEB-2BC4-0790-3F3FFB0E23BB}"/>
              </a:ext>
            </a:extLst>
          </p:cNvPr>
          <p:cNvSpPr txBox="1"/>
          <p:nvPr/>
        </p:nvSpPr>
        <p:spPr>
          <a:xfrm>
            <a:off x="1981200" y="1295400"/>
            <a:ext cx="82169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i="0" u="none" strike="noStrike" spc="-404" dirty="0" err="1">
                <a:solidFill>
                  <a:srgbClr val="3A3A3A"/>
                </a:solidFill>
                <a:latin typeface="Pretendard SemiBold"/>
              </a:rPr>
              <a:t>기능표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24" y="3695700"/>
            <a:ext cx="20055051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7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CF4BC-1801-05F1-E26E-F2824F8F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774173-7425-1F4A-CCC1-BD2CB643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DEBE04-04E6-B68E-A1B7-EDA147FD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17C1C9-EFD6-0449-C4E4-19225FBD83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EFF946D-DEEB-2BC4-0790-3F3FFB0E23BB}"/>
              </a:ext>
            </a:extLst>
          </p:cNvPr>
          <p:cNvSpPr txBox="1"/>
          <p:nvPr/>
        </p:nvSpPr>
        <p:spPr>
          <a:xfrm>
            <a:off x="1676400" y="854225"/>
            <a:ext cx="13182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b="1" i="0" u="none" strike="noStrike" spc="-404" smtClean="0">
                <a:solidFill>
                  <a:srgbClr val="3A3A3A"/>
                </a:solidFill>
                <a:latin typeface="Pretendard SemiBold"/>
              </a:rPr>
              <a:t>기능 분할</a:t>
            </a:r>
            <a:r>
              <a:rPr lang="en-US" altLang="ko-KR" sz="6000" b="1" i="0" u="none" strike="noStrike" spc="-404" smtClean="0">
                <a:solidFill>
                  <a:srgbClr val="3A3A3A"/>
                </a:solidFill>
                <a:latin typeface="Pretendard SemiBold"/>
              </a:rPr>
              <a:t>, </a:t>
            </a:r>
            <a:r>
              <a:rPr lang="ko-KR" altLang="en-US" sz="6000" b="1" i="0" u="none" strike="noStrike" spc="-404" smtClean="0">
                <a:solidFill>
                  <a:srgbClr val="3A3A3A"/>
                </a:solidFill>
                <a:latin typeface="Pretendard SemiBold"/>
              </a:rPr>
              <a:t>인터페이스</a:t>
            </a:r>
            <a:endParaRPr lang="en" sz="6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286000"/>
            <a:ext cx="18897600" cy="104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0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1A893-17DD-8CE3-FF4D-E54F4367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D19EED-507C-84B4-103C-58527704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989050-55EF-585A-9DEA-92D5BCF9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150462-03CF-CB7B-F21B-04031C543F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76300" y="727075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A629AEC-239A-A092-16B6-F0E99DDF1F28}"/>
              </a:ext>
            </a:extLst>
          </p:cNvPr>
          <p:cNvSpPr txBox="1"/>
          <p:nvPr/>
        </p:nvSpPr>
        <p:spPr>
          <a:xfrm>
            <a:off x="1981200" y="1295400"/>
            <a:ext cx="10287000" cy="19050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smtClean="0">
                <a:solidFill>
                  <a:srgbClr val="3A3A3A"/>
                </a:solidFill>
                <a:latin typeface="Pretendard SemiBold"/>
              </a:rPr>
              <a:t>시퀀스 다이어그램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36B7D-D57B-7EF9-735D-4D53662CD1FD}"/>
              </a:ext>
            </a:extLst>
          </p:cNvPr>
          <p:cNvSpPr txBox="1"/>
          <p:nvPr/>
        </p:nvSpPr>
        <p:spPr>
          <a:xfrm>
            <a:off x="1981200" y="2974606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파일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과제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 전송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198" y="3200400"/>
            <a:ext cx="8180903" cy="96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1A893-17DD-8CE3-FF4D-E54F4367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D19EED-507C-84B4-103C-58527704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989050-55EF-585A-9DEA-92D5BCF9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150462-03CF-CB7B-F21B-04031C543F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76300" y="727075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A629AEC-239A-A092-16B6-F0E99DDF1F28}"/>
              </a:ext>
            </a:extLst>
          </p:cNvPr>
          <p:cNvSpPr txBox="1"/>
          <p:nvPr/>
        </p:nvSpPr>
        <p:spPr>
          <a:xfrm>
            <a:off x="1981200" y="1295400"/>
            <a:ext cx="10287000" cy="19050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smtClean="0">
                <a:solidFill>
                  <a:srgbClr val="3A3A3A"/>
                </a:solidFill>
                <a:latin typeface="Pretendard SemiBold"/>
              </a:rPr>
              <a:t>시퀀스 다이어그램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36B7D-D57B-7EF9-735D-4D53662CD1FD}"/>
              </a:ext>
            </a:extLst>
          </p:cNvPr>
          <p:cNvSpPr txBox="1"/>
          <p:nvPr/>
        </p:nvSpPr>
        <p:spPr>
          <a:xfrm>
            <a:off x="1981200" y="2974606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영상 재생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813" y="3658117"/>
            <a:ext cx="10947991" cy="855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2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1A893-17DD-8CE3-FF4D-E54F4367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D19EED-507C-84B4-103C-58527704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989050-55EF-585A-9DEA-92D5BCF9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150462-03CF-CB7B-F21B-04031C543F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76300" y="727075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A629AEC-239A-A092-16B6-F0E99DDF1F28}"/>
              </a:ext>
            </a:extLst>
          </p:cNvPr>
          <p:cNvSpPr txBox="1"/>
          <p:nvPr/>
        </p:nvSpPr>
        <p:spPr>
          <a:xfrm>
            <a:off x="1981200" y="1295400"/>
            <a:ext cx="10287000" cy="19050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smtClean="0">
                <a:solidFill>
                  <a:srgbClr val="3A3A3A"/>
                </a:solidFill>
                <a:latin typeface="Pretendard SemiBold"/>
              </a:rPr>
              <a:t>시퀀스 다이어그램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36B7D-D57B-7EF9-735D-4D53662CD1FD}"/>
              </a:ext>
            </a:extLst>
          </p:cNvPr>
          <p:cNvSpPr txBox="1"/>
          <p:nvPr/>
        </p:nvSpPr>
        <p:spPr>
          <a:xfrm>
            <a:off x="1981200" y="2974606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1 : 1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채팅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622675"/>
            <a:ext cx="11534899" cy="81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0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871B3-89A4-DCF5-12CE-E734F3ACC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A59456E-E0FD-6104-767A-50A66BC7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1B0D5C-699A-CE14-744A-2D99054C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568077-D839-57D4-6FD6-FFA4BFB9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971D60-352D-7E13-45CE-A66F43FEC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014075"/>
            <a:ext cx="21717000" cy="117704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7AA7FC3-43D2-0BD2-340D-182D69165E71}"/>
              </a:ext>
            </a:extLst>
          </p:cNvPr>
          <p:cNvSpPr txBox="1"/>
          <p:nvPr/>
        </p:nvSpPr>
        <p:spPr>
          <a:xfrm>
            <a:off x="1981200" y="1295400"/>
            <a:ext cx="82169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sz="10103" b="1" i="0" u="none" strike="noStrike" spc="-404" dirty="0">
                <a:solidFill>
                  <a:srgbClr val="3A3A3A"/>
                </a:solidFill>
                <a:latin typeface="Pretendard SemiBold"/>
              </a:rPr>
              <a:t>DB</a:t>
            </a:r>
            <a:r>
              <a:rPr lang="ko-KR" altLang="en-US" sz="10103" b="1" i="0" u="none" strike="noStrike" spc="-404" dirty="0">
                <a:solidFill>
                  <a:srgbClr val="3A3A3A"/>
                </a:solidFill>
                <a:latin typeface="Pretendard SemiBold"/>
              </a:rPr>
              <a:t> 설계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6400" y="3962400"/>
            <a:ext cx="4191000" cy="18288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541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237</Words>
  <Application>Microsoft Office PowerPoint</Application>
  <PresentationFormat>사용자 지정</PresentationFormat>
  <Paragraphs>71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Calibri</vt:lpstr>
      <vt:lpstr>Pretendard Regular</vt:lpstr>
      <vt:lpstr>맑은 고딕</vt:lpstr>
      <vt:lpstr>Pretendard Light</vt:lpstr>
      <vt:lpstr>Pretendard ExtraBold</vt:lpstr>
      <vt:lpstr>Arial</vt:lpstr>
      <vt:lpstr>Pretendard Medium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MinSang</cp:lastModifiedBy>
  <cp:revision>29</cp:revision>
  <dcterms:created xsi:type="dcterms:W3CDTF">2006-08-16T00:00:00Z</dcterms:created>
  <dcterms:modified xsi:type="dcterms:W3CDTF">2025-11-25T23:17:04Z</dcterms:modified>
</cp:coreProperties>
</file>